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5" r:id="rId9"/>
    <p:sldId id="266" r:id="rId10"/>
    <p:sldId id="264" r:id="rId11"/>
    <p:sldId id="268" r:id="rId12"/>
    <p:sldId id="269" r:id="rId13"/>
    <p:sldId id="271" r:id="rId14"/>
    <p:sldId id="270" r:id="rId15"/>
    <p:sldId id="272" r:id="rId16"/>
    <p:sldId id="267" r:id="rId1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4C840-478F-4866-AB9A-8FAAF8F7910A}" type="datetimeFigureOut">
              <a:rPr lang="es-MX" smtClean="0"/>
              <a:t>15/01/2014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5156-B1AF-4766-9577-10D25BCEFB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307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4C840-478F-4866-AB9A-8FAAF8F7910A}" type="datetimeFigureOut">
              <a:rPr lang="es-MX" smtClean="0"/>
              <a:t>15/01/2014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5156-B1AF-4766-9577-10D25BCEFB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2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4C840-478F-4866-AB9A-8FAAF8F7910A}" type="datetimeFigureOut">
              <a:rPr lang="es-MX" smtClean="0"/>
              <a:t>15/01/2014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5156-B1AF-4766-9577-10D25BCEFBE8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2415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4C840-478F-4866-AB9A-8FAAF8F7910A}" type="datetimeFigureOut">
              <a:rPr lang="es-MX" smtClean="0"/>
              <a:t>15/01/2014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5156-B1AF-4766-9577-10D25BCEFB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123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4C840-478F-4866-AB9A-8FAAF8F7910A}" type="datetimeFigureOut">
              <a:rPr lang="es-MX" smtClean="0"/>
              <a:t>15/01/2014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5156-B1AF-4766-9577-10D25BCEFBE8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1701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4C840-478F-4866-AB9A-8FAAF8F7910A}" type="datetimeFigureOut">
              <a:rPr lang="es-MX" smtClean="0"/>
              <a:t>15/01/2014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5156-B1AF-4766-9577-10D25BCEFB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5881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4C840-478F-4866-AB9A-8FAAF8F7910A}" type="datetimeFigureOut">
              <a:rPr lang="es-MX" smtClean="0"/>
              <a:t>15/01/2014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5156-B1AF-4766-9577-10D25BCEFB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1963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4C840-478F-4866-AB9A-8FAAF8F7910A}" type="datetimeFigureOut">
              <a:rPr lang="es-MX" smtClean="0"/>
              <a:t>15/01/2014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5156-B1AF-4766-9577-10D25BCEFB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530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4C840-478F-4866-AB9A-8FAAF8F7910A}" type="datetimeFigureOut">
              <a:rPr lang="es-MX" smtClean="0"/>
              <a:t>15/01/2014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5156-B1AF-4766-9577-10D25BCEFB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33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4C840-478F-4866-AB9A-8FAAF8F7910A}" type="datetimeFigureOut">
              <a:rPr lang="es-MX" smtClean="0"/>
              <a:t>15/01/2014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5156-B1AF-4766-9577-10D25BCEFB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355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4C840-478F-4866-AB9A-8FAAF8F7910A}" type="datetimeFigureOut">
              <a:rPr lang="es-MX" smtClean="0"/>
              <a:t>15/01/2014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5156-B1AF-4766-9577-10D25BCEFB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898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4C840-478F-4866-AB9A-8FAAF8F7910A}" type="datetimeFigureOut">
              <a:rPr lang="es-MX" smtClean="0"/>
              <a:t>15/01/2014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5156-B1AF-4766-9577-10D25BCEFB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892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4C840-478F-4866-AB9A-8FAAF8F7910A}" type="datetimeFigureOut">
              <a:rPr lang="es-MX" smtClean="0"/>
              <a:t>15/01/2014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5156-B1AF-4766-9577-10D25BCEFB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029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4C840-478F-4866-AB9A-8FAAF8F7910A}" type="datetimeFigureOut">
              <a:rPr lang="es-MX" smtClean="0"/>
              <a:t>15/01/2014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5156-B1AF-4766-9577-10D25BCEFB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2499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4C840-478F-4866-AB9A-8FAAF8F7910A}" type="datetimeFigureOut">
              <a:rPr lang="es-MX" smtClean="0"/>
              <a:t>15/01/2014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5156-B1AF-4766-9577-10D25BCEFB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001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4C840-478F-4866-AB9A-8FAAF8F7910A}" type="datetimeFigureOut">
              <a:rPr lang="es-MX" smtClean="0"/>
              <a:t>15/01/2014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5156-B1AF-4766-9577-10D25BCEFB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949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4C840-478F-4866-AB9A-8FAAF8F7910A}" type="datetimeFigureOut">
              <a:rPr lang="es-MX" smtClean="0"/>
              <a:t>15/01/2014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9E5156-B1AF-4766-9577-10D25BCEFB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759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FUNCIÓN INVERSA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63" y="4050833"/>
            <a:ext cx="3593787" cy="238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281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¿COMO CONSEGUIR LA FUNCIÓN INVERSA DE UNA FUNCIÓN?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541589"/>
                <a:ext cx="8596668" cy="388077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s-MX" sz="2800" dirty="0" smtClean="0"/>
                  <a:t>1.- Comprobar que </a:t>
                </a:r>
                <a14:m>
                  <m:oMath xmlns:m="http://schemas.openxmlformats.org/officeDocument/2006/math"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s-MX" sz="2800" dirty="0" smtClean="0"/>
                  <a:t> sea una función uno a uno.</a:t>
                </a:r>
              </a:p>
              <a:p>
                <a:pPr marL="0" indent="0">
                  <a:buNone/>
                </a:pPr>
                <a:r>
                  <a:rPr lang="es-MX" sz="2800" dirty="0" smtClean="0"/>
                  <a:t>2.- Reemplace </a:t>
                </a:r>
                <a14:m>
                  <m:oMath xmlns:m="http://schemas.openxmlformats.org/officeDocument/2006/math"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MX" sz="2800" dirty="0" smtClean="0"/>
                  <a:t> por </a:t>
                </a:r>
                <a:r>
                  <a:rPr lang="es-MX" sz="2800" i="1" dirty="0" smtClean="0"/>
                  <a:t>y</a:t>
                </a:r>
              </a:p>
              <a:p>
                <a:pPr marL="0" indent="0">
                  <a:buNone/>
                </a:pPr>
                <a:r>
                  <a:rPr lang="es-MX" sz="2800" dirty="0" smtClean="0"/>
                  <a:t>3.- Intercambie </a:t>
                </a:r>
                <a:r>
                  <a:rPr lang="es-MX" sz="2800" i="1" dirty="0" smtClean="0"/>
                  <a:t>x por y</a:t>
                </a:r>
              </a:p>
              <a:p>
                <a:pPr marL="0" indent="0">
                  <a:buNone/>
                </a:pPr>
                <a:r>
                  <a:rPr lang="es-MX" sz="2800" dirty="0"/>
                  <a:t>4</a:t>
                </a:r>
                <a:r>
                  <a:rPr lang="es-MX" sz="2800" dirty="0" smtClean="0"/>
                  <a:t>.- Despeje </a:t>
                </a:r>
                <a:r>
                  <a:rPr lang="es-MX" sz="2800" i="1" dirty="0" smtClean="0"/>
                  <a:t>y</a:t>
                </a:r>
                <a:r>
                  <a:rPr lang="es-MX" sz="2800" dirty="0" smtClean="0"/>
                  <a:t> de la ecuación.</a:t>
                </a:r>
              </a:p>
              <a:p>
                <a:pPr marL="0" indent="0">
                  <a:buNone/>
                </a:pPr>
                <a:r>
                  <a:rPr lang="es-MX" sz="2800" dirty="0"/>
                  <a:t>5</a:t>
                </a:r>
                <a:r>
                  <a:rPr lang="es-MX" sz="2800" dirty="0" smtClean="0"/>
                  <a:t>.- Sustituya y por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MX" sz="2800" dirty="0" smtClean="0"/>
              </a:p>
              <a:p>
                <a:pPr marL="0" indent="0">
                  <a:buNone/>
                </a:pPr>
                <a:r>
                  <a:rPr lang="es-MX" sz="2800" dirty="0" smtClean="0"/>
                  <a:t>6.- Confirmar que:</a:t>
                </a:r>
              </a:p>
              <a:p>
                <a:pPr marL="514350" indent="-514350">
                  <a:buAutoNum type="alphaLcParenR"/>
                </a:pPr>
                <a:r>
                  <a:rPr lang="es-MX" sz="2800" dirty="0" smtClean="0"/>
                  <a:t>Dominio de </a:t>
                </a:r>
                <a14:m>
                  <m:oMath xmlns:m="http://schemas.openxmlformats.org/officeDocument/2006/math">
                    <m:r>
                      <a:rPr lang="es-MX" sz="28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s-MX" sz="2800" dirty="0" smtClean="0"/>
                  <a:t> = Rango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s-MX" sz="2800" dirty="0" smtClean="0"/>
                  <a:t> </a:t>
                </a:r>
              </a:p>
              <a:p>
                <a:pPr marL="514350" indent="-514350">
                  <a:buAutoNum type="alphaLcParenR"/>
                </a:pPr>
                <a:r>
                  <a:rPr lang="es-MX" sz="2800" dirty="0" smtClean="0"/>
                  <a:t>Rango de f = Dominio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s-MX" sz="2800" dirty="0" smtClean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541589"/>
                <a:ext cx="8596668" cy="3880773"/>
              </a:xfrm>
              <a:blipFill rotWithShape="0">
                <a:blip r:embed="rId3"/>
                <a:stretch>
                  <a:fillRect l="-1277" t="-2512" b="-251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646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¿COMO CONSEGUIR LA FUNCIÓN INVERSA DE UNA FUNCIÓN?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876300" y="2108200"/>
                <a:ext cx="7188200" cy="4585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 smtClean="0"/>
                  <a:t>La función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MX" b="0" i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es-MX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s-MX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s-MX" b="0" i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s-MX" dirty="0" smtClean="0"/>
                  <a:t> da el costo de una pizza donde $5 es el costo base y x es el número de ingredientes a $2 cada uno. </a:t>
                </a:r>
              </a:p>
              <a:p>
                <a:r>
                  <a:rPr lang="es-MX" b="1" u="sng" dirty="0" smtClean="0"/>
                  <a:t>Determine la función inversa</a:t>
                </a:r>
              </a:p>
              <a:p>
                <a:endParaRPr lang="es-MX" b="1" u="sng" dirty="0"/>
              </a:p>
              <a:p>
                <a:r>
                  <a:rPr lang="es-MX" sz="2800" dirty="0" smtClean="0"/>
                  <a:t>1.- Comprobar que f sea una función inversa.</a:t>
                </a:r>
              </a:p>
              <a:p>
                <a:r>
                  <a:rPr lang="es-MX" sz="2800" dirty="0" smtClean="0"/>
                  <a:t>2.- </a:t>
                </a:r>
                <a14:m>
                  <m:oMath xmlns:m="http://schemas.openxmlformats.org/officeDocument/2006/math"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MX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s-MX" sz="2800" dirty="0" smtClean="0"/>
              </a:p>
              <a:p>
                <a:r>
                  <a:rPr lang="es-MX" sz="2800" dirty="0" smtClean="0"/>
                  <a:t>3.- </a:t>
                </a:r>
                <a14:m>
                  <m:oMath xmlns:m="http://schemas.openxmlformats.org/officeDocument/2006/math"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s-MX" sz="2800" dirty="0" smtClean="0"/>
              </a:p>
              <a:p>
                <a:r>
                  <a:rPr lang="es-MX" sz="2800" dirty="0" smtClean="0"/>
                  <a:t>4.- </a:t>
                </a:r>
                <a14:m>
                  <m:oMath xmlns:m="http://schemas.openxmlformats.org/officeDocument/2006/math"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MX" sz="2800" dirty="0" smtClean="0"/>
              </a:p>
              <a:p>
                <a:r>
                  <a:rPr lang="es-MX" sz="2800" dirty="0" smtClean="0"/>
                  <a:t>5.-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s-MX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MX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MX" sz="2800" dirty="0" smtClean="0"/>
              </a:p>
              <a:p>
                <a:r>
                  <a:rPr lang="es-MX" sz="2800" dirty="0" smtClean="0"/>
                  <a:t>6.- Comprobar Dominios y rangos</a:t>
                </a:r>
                <a:endParaRPr lang="es-MX" sz="2800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00" y="2108200"/>
                <a:ext cx="7188200" cy="4585614"/>
              </a:xfrm>
              <a:prstGeom prst="rect">
                <a:avLst/>
              </a:prstGeom>
              <a:blipFill rotWithShape="0">
                <a:blip r:embed="rId4"/>
                <a:stretch>
                  <a:fillRect l="-1781" t="-931" b="-292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Marcador de contenido 2"/>
              <p:cNvSpPr txBox="1">
                <a:spLocks/>
              </p:cNvSpPr>
              <p:nvPr/>
            </p:nvSpPr>
            <p:spPr>
              <a:xfrm>
                <a:off x="8064500" y="2795589"/>
                <a:ext cx="3533602" cy="38807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3" charset="2"/>
                  <a:buNone/>
                </a:pPr>
                <a:r>
                  <a:rPr lang="es-MX" dirty="0" smtClean="0"/>
                  <a:t>1.- Comprobar que </a:t>
                </a:r>
                <a14:m>
                  <m:oMath xmlns:m="http://schemas.openxmlformats.org/officeDocument/2006/math">
                    <m:r>
                      <a:rPr lang="es-MX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s-MX" dirty="0" smtClean="0"/>
                  <a:t> sea una función uno a uno.</a:t>
                </a:r>
              </a:p>
              <a:p>
                <a:pPr marL="0" indent="0">
                  <a:buFont typeface="Wingdings 3" charset="2"/>
                  <a:buNone/>
                </a:pPr>
                <a:r>
                  <a:rPr lang="es-MX" dirty="0" smtClean="0"/>
                  <a:t>2.- Reemplace </a:t>
                </a:r>
                <a14:m>
                  <m:oMath xmlns:m="http://schemas.openxmlformats.org/officeDocument/2006/math">
                    <m:r>
                      <a:rPr lang="es-MX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s-MX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MX" dirty="0" smtClean="0"/>
                  <a:t> por </a:t>
                </a:r>
                <a:r>
                  <a:rPr lang="es-MX" i="1" dirty="0" smtClean="0"/>
                  <a:t>y</a:t>
                </a:r>
              </a:p>
              <a:p>
                <a:pPr marL="0" indent="0">
                  <a:buFont typeface="Wingdings 3" charset="2"/>
                  <a:buNone/>
                </a:pPr>
                <a:r>
                  <a:rPr lang="es-MX" dirty="0" smtClean="0"/>
                  <a:t>3.- Intercambie </a:t>
                </a:r>
                <a:r>
                  <a:rPr lang="es-MX" i="1" dirty="0" smtClean="0"/>
                  <a:t>x por y</a:t>
                </a:r>
              </a:p>
              <a:p>
                <a:pPr marL="0" indent="0">
                  <a:buFont typeface="Wingdings 3" charset="2"/>
                  <a:buNone/>
                </a:pPr>
                <a:r>
                  <a:rPr lang="es-MX" dirty="0" smtClean="0"/>
                  <a:t>4.- Despeje </a:t>
                </a:r>
                <a:r>
                  <a:rPr lang="es-MX" i="1" dirty="0" smtClean="0"/>
                  <a:t>y</a:t>
                </a:r>
                <a:r>
                  <a:rPr lang="es-MX" dirty="0" smtClean="0"/>
                  <a:t> de la ecuación.</a:t>
                </a:r>
              </a:p>
              <a:p>
                <a:pPr marL="0" indent="0">
                  <a:buFont typeface="Wingdings 3" charset="2"/>
                  <a:buNone/>
                </a:pPr>
                <a:r>
                  <a:rPr lang="es-MX" dirty="0"/>
                  <a:t>5</a:t>
                </a:r>
                <a:r>
                  <a:rPr lang="es-MX" dirty="0" smtClean="0"/>
                  <a:t>.- Sustituya y por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s-MX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MX" dirty="0" smtClean="0"/>
              </a:p>
              <a:p>
                <a:pPr marL="0" indent="0">
                  <a:buNone/>
                </a:pPr>
                <a:r>
                  <a:rPr lang="es-MX" dirty="0"/>
                  <a:t>6.- Confirmar que:</a:t>
                </a:r>
              </a:p>
              <a:p>
                <a:pPr marL="514350" indent="-514350">
                  <a:buAutoNum type="alphaLcParenR"/>
                </a:pPr>
                <a:r>
                  <a:rPr lang="es-MX" dirty="0"/>
                  <a:t>Dominio de </a:t>
                </a:r>
                <a14:m>
                  <m:oMath xmlns:m="http://schemas.openxmlformats.org/officeDocument/2006/math">
                    <m:r>
                      <a:rPr lang="es-MX" i="1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s-MX" dirty="0"/>
                  <a:t> = Rango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s-MX" dirty="0"/>
                  <a:t> </a:t>
                </a:r>
              </a:p>
              <a:p>
                <a:pPr marL="514350" indent="-514350">
                  <a:buAutoNum type="alphaLcParenR"/>
                </a:pPr>
                <a:r>
                  <a:rPr lang="es-MX" dirty="0"/>
                  <a:t>Rango de f = Dominio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s-MX" dirty="0" smtClean="0"/>
              </a:p>
            </p:txBody>
          </p:sp>
        </mc:Choice>
        <mc:Fallback xmlns="">
          <p:sp>
            <p:nvSpPr>
              <p:cNvPr id="5" name="Marcador de conteni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500" y="2795589"/>
                <a:ext cx="3533602" cy="3880773"/>
              </a:xfrm>
              <a:prstGeom prst="rect">
                <a:avLst/>
              </a:prstGeom>
              <a:blipFill rotWithShape="0">
                <a:blip r:embed="rId5"/>
                <a:stretch>
                  <a:fillRect l="-1552" t="-173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642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/>
              <p:cNvSpPr txBox="1"/>
              <p:nvPr/>
            </p:nvSpPr>
            <p:spPr>
              <a:xfrm>
                <a:off x="990600" y="2832100"/>
                <a:ext cx="9169400" cy="1955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3600" dirty="0" smtClean="0"/>
                  <a:t>Determine la función inversa de la función: </a:t>
                </a:r>
                <a14:m>
                  <m:oMath xmlns:m="http://schemas.openxmlformats.org/officeDocument/2006/math">
                    <m:r>
                      <a:rPr lang="es-MX" sz="3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MX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3600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s-MX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/>
                    </m:sSup>
                    <m:r>
                      <a:rPr lang="es-MX" sz="36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s-MX" sz="3600" b="1" u="sng" dirty="0" smtClean="0"/>
              </a:p>
              <a:p>
                <a:endParaRPr lang="es-MX" b="1" u="sng" dirty="0"/>
              </a:p>
              <a:p>
                <a:endParaRPr lang="es-MX" sz="2800" dirty="0"/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832100"/>
                <a:ext cx="9169400" cy="1955664"/>
              </a:xfrm>
              <a:prstGeom prst="rect">
                <a:avLst/>
              </a:prstGeom>
              <a:blipFill rotWithShape="0">
                <a:blip r:embed="rId2"/>
                <a:stretch>
                  <a:fillRect l="-1596" t="-4688" r="-292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04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¡Tú puedes!</a:t>
            </a:r>
            <a:endParaRPr lang="es-MX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s-MX" sz="2400" dirty="0" smtClean="0"/>
                  <a:t>Determina la función inversa de las siguientes funciones:</a:t>
                </a:r>
              </a:p>
              <a:p>
                <a:endParaRPr lang="es-MX" sz="2400" dirty="0"/>
              </a:p>
              <a:p>
                <a:pPr marL="0" indent="0">
                  <a:buNone/>
                </a:pPr>
                <a:r>
                  <a:rPr lang="es-MX" sz="2400" b="0" dirty="0" smtClean="0"/>
                  <a:t>1.- </a:t>
                </a:r>
                <a14:m>
                  <m:oMath xmlns:m="http://schemas.openxmlformats.org/officeDocument/2006/math"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MX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=−2</m:t>
                    </m:r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s-MX" sz="2400" dirty="0" smtClean="0"/>
              </a:p>
              <a:p>
                <a:pPr marL="0" indent="0">
                  <a:buNone/>
                </a:pPr>
                <a:r>
                  <a:rPr lang="es-MX" sz="2400" dirty="0" smtClean="0"/>
                  <a:t>2.- </a:t>
                </a:r>
                <a14:m>
                  <m:oMath xmlns:m="http://schemas.openxmlformats.org/officeDocument/2006/math"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MX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MX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endParaRPr lang="es-MX" sz="2400" dirty="0" smtClean="0"/>
              </a:p>
              <a:p>
                <a:pPr marL="0" indent="0">
                  <a:buNone/>
                </a:pPr>
                <a:r>
                  <a:rPr lang="es-MX" sz="2400" dirty="0" smtClean="0"/>
                  <a:t>3.- </a:t>
                </a:r>
                <a14:m>
                  <m:oMath xmlns:m="http://schemas.openxmlformats.org/officeDocument/2006/math"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MX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s-MX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MX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f>
                          <m:fPr>
                            <m:ctrlP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rad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s-MX" sz="2400" dirty="0" smtClean="0"/>
              </a:p>
              <a:p>
                <a:pPr marL="0" indent="0">
                  <a:buNone/>
                </a:pPr>
                <a:r>
                  <a:rPr lang="es-MX" sz="2400" dirty="0" smtClean="0"/>
                  <a:t>4.- </a:t>
                </a:r>
                <a14:m>
                  <m:oMath xmlns:m="http://schemas.openxmlformats.org/officeDocument/2006/math"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MX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s-MX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MX" sz="2400" b="0" i="0" smtClean="0">
                        <a:latin typeface="Cambria Math" panose="02040503050406030204" pitchFamily="18" charset="0"/>
                      </a:rPr>
                      <m:t>para</m:t>
                    </m:r>
                    <m:r>
                      <a:rPr lang="es-MX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MX" sz="2400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s-MX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≥−3</m:t>
                    </m:r>
                  </m:oMath>
                </a14:m>
                <a:endParaRPr lang="es-MX" sz="2400" dirty="0" smtClean="0"/>
              </a:p>
              <a:p>
                <a:pPr marL="0" indent="0">
                  <a:buNone/>
                </a:pPr>
                <a:r>
                  <a:rPr lang="es-MX" sz="2400" dirty="0" smtClean="0"/>
                  <a:t>5.- </a:t>
                </a:r>
                <a14:m>
                  <m:oMath xmlns:m="http://schemas.openxmlformats.org/officeDocument/2006/math"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MX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MX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endParaRPr lang="es-MX" sz="2400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64" t="-219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704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GRÁFICAS DE FUNCIÓN INVERSA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652589"/>
                <a:ext cx="8596668" cy="388077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s-MX" sz="2400" dirty="0" smtClean="0"/>
                  <a:t>Si un punto (</a:t>
                </a:r>
                <a:r>
                  <a:rPr lang="es-MX" sz="2400" dirty="0" err="1" smtClean="0"/>
                  <a:t>a,b</a:t>
                </a:r>
                <a:r>
                  <a:rPr lang="es-MX" sz="2400" dirty="0" smtClean="0"/>
                  <a:t>) se encuentra en la gráfica de una función invertible (uno a uno) </a:t>
                </a:r>
                <a14:m>
                  <m:oMath xmlns:m="http://schemas.openxmlformats.org/officeDocument/2006/math"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MX" sz="2400" dirty="0" smtClean="0"/>
                  <a:t>, entonces (</a:t>
                </a:r>
                <a:r>
                  <a:rPr lang="es-MX" sz="2400" dirty="0" err="1" smtClean="0"/>
                  <a:t>b,a</a:t>
                </a:r>
                <a:r>
                  <a:rPr lang="es-MX" sz="2400" dirty="0" smtClean="0"/>
                  <a:t>) está en la gráfica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s-MX" sz="2400" dirty="0" smtClean="0"/>
                  <a:t>.</a:t>
                </a:r>
              </a:p>
              <a:p>
                <a:pPr algn="just"/>
                <a:r>
                  <a:rPr lang="es-MX" sz="2400" dirty="0" smtClean="0"/>
                  <a:t>Puesto que los puntos (</a:t>
                </a:r>
                <a:r>
                  <a:rPr lang="es-MX" sz="2400" dirty="0" err="1" smtClean="0"/>
                  <a:t>a,b</a:t>
                </a:r>
                <a:r>
                  <a:rPr lang="es-MX" sz="2400" dirty="0" smtClean="0"/>
                  <a:t>) y (</a:t>
                </a:r>
                <a:r>
                  <a:rPr lang="es-MX" sz="2400" dirty="0" err="1" smtClean="0"/>
                  <a:t>b,a</a:t>
                </a:r>
                <a:r>
                  <a:rPr lang="es-MX" sz="2400" dirty="0" smtClean="0"/>
                  <a:t>) son simétricos con respecto a la recta y = x, la gráfica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sz="2400" dirty="0" smtClean="0"/>
                  <a:t> tiene una relación de reflexión de la gráfica de f con respecto a la recta y = x.</a:t>
                </a:r>
                <a:endParaRPr lang="es-MX" sz="2400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652589"/>
                <a:ext cx="8596668" cy="3880773"/>
              </a:xfrm>
              <a:blipFill rotWithShape="0">
                <a:blip r:embed="rId3"/>
                <a:stretch>
                  <a:fillRect l="-567" t="-1256" r="-113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3831368" y="4091579"/>
            <a:ext cx="2644200" cy="276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73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GRÁFICA DE UNA FUNCIÓN INVERSA</a:t>
            </a:r>
            <a:endParaRPr lang="es-MX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741489"/>
                <a:ext cx="8596668" cy="3880773"/>
              </a:xfrm>
            </p:spPr>
            <p:txBody>
              <a:bodyPr>
                <a:normAutofit/>
              </a:bodyPr>
              <a:lstStyle/>
              <a:p>
                <a:r>
                  <a:rPr lang="es-MX" sz="2000" dirty="0" smtClean="0"/>
                  <a:t>Determine la inversa de la función </a:t>
                </a:r>
                <a14:m>
                  <m:oMath xmlns:m="http://schemas.openxmlformats.org/officeDocument/2006/math"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MX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MX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r>
                  <a:rPr lang="es-MX" sz="2000" dirty="0" smtClean="0"/>
                  <a:t> y la gráfica tanto de</a:t>
                </a:r>
                <a14:m>
                  <m:oMath xmlns:m="http://schemas.openxmlformats.org/officeDocument/2006/math">
                    <m:r>
                      <a:rPr lang="es-MX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s-MX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sz="2000" dirty="0" smtClean="0"/>
                  <a:t>como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s-MX" sz="2000" dirty="0" smtClean="0"/>
                  <a:t> en los mismos ejes coordenados.</a:t>
                </a:r>
              </a:p>
              <a:p>
                <a:pPr marL="0" indent="0">
                  <a:buNone/>
                </a:pPr>
                <a:endParaRPr lang="es-MX" sz="2000" dirty="0"/>
              </a:p>
              <a:p>
                <a:pPr marL="0" indent="0">
                  <a:buNone/>
                </a:pPr>
                <a:r>
                  <a:rPr lang="es-MX" sz="2000" dirty="0" smtClean="0"/>
                  <a:t>Realizando el procedimiento para determinar la inversa de la función tenemos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s-MX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MX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sz="20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s-MX" sz="2000" dirty="0" smtClean="0"/>
              </a:p>
              <a:p>
                <a:pPr marL="0" indent="0">
                  <a:buNone/>
                </a:pPr>
                <a:endParaRPr lang="es-MX" sz="2000" dirty="0"/>
              </a:p>
              <a:p>
                <a:pPr marL="0" indent="0">
                  <a:buNone/>
                </a:pPr>
                <a:r>
                  <a:rPr lang="es-MX" sz="2000" dirty="0" smtClean="0"/>
                  <a:t>Puesto que </a:t>
                </a:r>
                <a14:m>
                  <m:oMath xmlns:m="http://schemas.openxmlformats.org/officeDocument/2006/math"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𝑒𝑛</m:t>
                    </m:r>
                    <m:r>
                      <a:rPr lang="es-MX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s-MX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MX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s-MX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r>
                  <a:rPr lang="es-MX" sz="2000" dirty="0" smtClean="0"/>
                  <a:t>, se debe tener </a:t>
                </a:r>
                <a14:m>
                  <m:oMath xmlns:m="http://schemas.openxmlformats.org/officeDocument/2006/math"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𝑒𝑛</m:t>
                    </m:r>
                    <m:r>
                      <a:rPr lang="es-MX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s-MX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s-MX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s-MX" sz="2000" dirty="0" smtClean="0"/>
                  <a:t>.</a:t>
                </a:r>
              </a:p>
              <a:p>
                <a:pPr marL="0" indent="0">
                  <a:buNone/>
                </a:pPr>
                <a:r>
                  <a:rPr lang="es-MX" sz="2000" dirty="0" smtClean="0"/>
                  <a:t>¿Cómo sería las gráficas?</a:t>
                </a:r>
                <a:endParaRPr lang="es-MX" sz="2000" dirty="0" smtClean="0"/>
              </a:p>
              <a:p>
                <a:pPr marL="0" indent="0">
                  <a:buNone/>
                </a:pPr>
                <a:endParaRPr lang="es-MX" sz="2000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741489"/>
                <a:ext cx="8596668" cy="3880773"/>
              </a:xfrm>
              <a:blipFill rotWithShape="0">
                <a:blip r:embed="rId2"/>
                <a:stretch>
                  <a:fillRect l="-709" t="-31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787000" y="3563514"/>
            <a:ext cx="2847600" cy="2956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88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ACTIVIDAD: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66889"/>
            <a:ext cx="8596668" cy="425291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MX" sz="2800" dirty="0" smtClean="0"/>
              <a:t>Realiza TODOS los ejercicios del tema N° 1 del libro de texto.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TAREA: Entrega un hoja de cuadros o papel milimétrico, DOS ejercicios de:</a:t>
            </a:r>
          </a:p>
          <a:p>
            <a:pPr algn="ctr"/>
            <a:r>
              <a:rPr lang="es-MX" sz="2800" dirty="0" smtClean="0"/>
              <a:t>Función lineal</a:t>
            </a:r>
          </a:p>
          <a:p>
            <a:pPr algn="ctr"/>
            <a:r>
              <a:rPr lang="es-MX" sz="2800" dirty="0" smtClean="0"/>
              <a:t>Función Cuadrática</a:t>
            </a:r>
          </a:p>
          <a:p>
            <a:pPr algn="ctr"/>
            <a:r>
              <a:rPr lang="es-MX" sz="2800" dirty="0" smtClean="0"/>
              <a:t>Función Racional</a:t>
            </a:r>
          </a:p>
          <a:p>
            <a:pPr algn="ctr"/>
            <a:r>
              <a:rPr lang="es-MX" sz="2800" dirty="0" smtClean="0"/>
              <a:t>Función radical inversa</a:t>
            </a:r>
            <a:endParaRPr lang="es-MX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0" y="4117875"/>
            <a:ext cx="2616027" cy="234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03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400" dirty="0"/>
              <a:t>Definir función uno a uno.</a:t>
            </a:r>
          </a:p>
          <a:p>
            <a:r>
              <a:rPr lang="es-MX" sz="2400" dirty="0"/>
              <a:t>Comprender el concepto de función inversa a partir de la gráfica de una función dada, utilizando su dominio y rango.</a:t>
            </a:r>
          </a:p>
          <a:p>
            <a:r>
              <a:rPr lang="es-MX" sz="2400" dirty="0"/>
              <a:t>Graficar la función inversa a partir de la gráfica de una función dada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212" y="4546600"/>
            <a:ext cx="231457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916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FUNCIÓN UNO A UNO E INVERTIBLE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 smtClean="0"/>
              <a:t>Considere una pizza mediana que cuesta $5, más $2 por ingrediente. La tabla 1 muestra los pares ordenados de la función que determina el costo. Observe que para cada número de ingredientes hay un costo único y para cada costo hay un único número de ingredientes. Existe una correspondencia </a:t>
            </a:r>
            <a:r>
              <a:rPr lang="es-MX" sz="2000" b="1" u="sng" dirty="0" smtClean="0"/>
              <a:t>uno a uno </a:t>
            </a:r>
            <a:r>
              <a:rPr lang="es-MX" sz="2000" dirty="0" smtClean="0"/>
              <a:t>entre el dominio y el rango de es a función. La función es una </a:t>
            </a:r>
            <a:r>
              <a:rPr lang="es-MX" sz="2000" b="1" i="1" u="sng" dirty="0" smtClean="0"/>
              <a:t>función uno a uno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20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035863"/>
              </p:ext>
            </p:extLst>
          </p:nvPr>
        </p:nvGraphicFramePr>
        <p:xfrm>
          <a:off x="1260302" y="4364566"/>
          <a:ext cx="361649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8249"/>
                <a:gridCol w="18082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Ingrediente (x)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Costo (y)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5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7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9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11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13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75" y="4606925"/>
            <a:ext cx="253365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16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FUNCIÓN UNO A UNO E INVERTIBLE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2000" dirty="0" smtClean="0"/>
              <a:t>Pizza riquísima! (función uno a uno)</a:t>
            </a:r>
          </a:p>
          <a:p>
            <a:endParaRPr lang="es-MX" sz="2000" dirty="0"/>
          </a:p>
          <a:p>
            <a:endParaRPr lang="es-MX" sz="2000" dirty="0" smtClean="0"/>
          </a:p>
          <a:p>
            <a:endParaRPr lang="es-MX" sz="2000" dirty="0"/>
          </a:p>
          <a:p>
            <a:endParaRPr lang="es-MX" sz="2000" dirty="0" smtClean="0"/>
          </a:p>
          <a:p>
            <a:endParaRPr lang="es-MX" sz="2000" dirty="0"/>
          </a:p>
          <a:p>
            <a:r>
              <a:rPr lang="es-MX" sz="2000" dirty="0" smtClean="0"/>
              <a:t>¿Cómo sería una función que no es uno a uno?</a:t>
            </a:r>
          </a:p>
          <a:p>
            <a:pPr marL="0" indent="0">
              <a:buNone/>
            </a:pPr>
            <a:r>
              <a:rPr lang="es-MX" sz="2000" dirty="0" smtClean="0"/>
              <a:t>Consideren un menú de </a:t>
            </a:r>
            <a:r>
              <a:rPr lang="es-MX" sz="2000" dirty="0" err="1" smtClean="0"/>
              <a:t>McDonalds</a:t>
            </a:r>
            <a:r>
              <a:rPr lang="es-MX" sz="2000" dirty="0" smtClean="0"/>
              <a:t>, A cada artículo le corresponde un único precio, pero el precio $9.99 le corresponde a muchos artículos diferentes.</a:t>
            </a:r>
          </a:p>
          <a:p>
            <a:pPr marL="0" indent="0">
              <a:buNone/>
            </a:pPr>
            <a:endParaRPr lang="es-MX" sz="20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914236"/>
              </p:ext>
            </p:extLst>
          </p:nvPr>
        </p:nvGraphicFramePr>
        <p:xfrm>
          <a:off x="5451302" y="1608666"/>
          <a:ext cx="294339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699"/>
                <a:gridCol w="14716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Ingrediente (x)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Costo (y)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5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7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11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475" y="2396826"/>
            <a:ext cx="2533650" cy="18097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2999" y="4914587"/>
            <a:ext cx="1673225" cy="159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860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FUNCIÓN UNO A UNO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74801"/>
            <a:ext cx="8596668" cy="4466562"/>
          </a:xfrm>
        </p:spPr>
        <p:txBody>
          <a:bodyPr/>
          <a:lstStyle/>
          <a:p>
            <a:r>
              <a:rPr lang="es-MX" dirty="0" smtClean="0"/>
              <a:t>Si una función no tiene pares ordenados con primeras coordenadas diferentes y segunda coordenada igual, entonces la función es una función </a:t>
            </a:r>
            <a:r>
              <a:rPr lang="es-MX" b="1" dirty="0" smtClean="0"/>
              <a:t>uno a uno</a:t>
            </a:r>
            <a:r>
              <a:rPr lang="es-MX" dirty="0" smtClean="0"/>
              <a:t>.</a:t>
            </a:r>
          </a:p>
          <a:p>
            <a:endParaRPr lang="es-MX" dirty="0"/>
          </a:p>
          <a:p>
            <a:r>
              <a:rPr lang="es-MX" dirty="0" smtClean="0"/>
              <a:t>Por tanto, cada valor de f(x) tiene un solo valor de x.</a:t>
            </a:r>
          </a:p>
          <a:p>
            <a:endParaRPr lang="es-MX" dirty="0"/>
          </a:p>
          <a:p>
            <a:r>
              <a:rPr lang="es-MX" dirty="0" smtClean="0"/>
              <a:t>Para determinar si una función es uno a uno solo hace falta conocer su gráfica, y observar si una recta horizontal (</a:t>
            </a:r>
            <a:r>
              <a:rPr lang="es-MX" b="1" i="1" u="sng" dirty="0" smtClean="0"/>
              <a:t>prueba de la recta horizontal</a:t>
            </a:r>
            <a:r>
              <a:rPr lang="es-MX" dirty="0" smtClean="0"/>
              <a:t>) la intersecta una o dos veces. Si la intersecta una sola vez es una función uno a uno, si es más de una vez NO es una función uno a uno.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686"/>
          <a:stretch/>
        </p:blipFill>
        <p:spPr>
          <a:xfrm>
            <a:off x="1938733" y="4927600"/>
            <a:ext cx="2442768" cy="169161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68"/>
          <a:stretch/>
        </p:blipFill>
        <p:spPr>
          <a:xfrm>
            <a:off x="5370425" y="5029200"/>
            <a:ext cx="2316217" cy="159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559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FUNCIÓN INVERSA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2000" dirty="0" smtClean="0"/>
              <a:t>Pizza riquísima! (función uno a uno)</a:t>
            </a:r>
          </a:p>
          <a:p>
            <a:endParaRPr lang="es-MX" sz="2000" dirty="0"/>
          </a:p>
          <a:p>
            <a:endParaRPr lang="es-MX" sz="2000" dirty="0" smtClean="0"/>
          </a:p>
          <a:p>
            <a:endParaRPr lang="es-MX" sz="2000" dirty="0"/>
          </a:p>
          <a:p>
            <a:endParaRPr lang="es-MX" sz="2000" dirty="0" smtClean="0"/>
          </a:p>
          <a:p>
            <a:endParaRPr lang="es-MX" sz="2000" dirty="0"/>
          </a:p>
          <a:p>
            <a:r>
              <a:rPr lang="es-MX" sz="2000" dirty="0" smtClean="0"/>
              <a:t>Como la función que representa el precio de la pizza es uno a uno, también podemos saber cuantos ingredientes lleva si sabemos el precio. La tabla que se muestra es la función inversa de la tabla mostrada anteriormente.</a:t>
            </a:r>
            <a:endParaRPr lang="es-MX" sz="20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463418"/>
              </p:ext>
            </p:extLst>
          </p:nvPr>
        </p:nvGraphicFramePr>
        <p:xfrm>
          <a:off x="5451302" y="1608666"/>
          <a:ext cx="294339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699"/>
                <a:gridCol w="14716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Costo (x)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Ingrediente (y)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5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7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4</a:t>
                      </a:r>
                      <a:endParaRPr lang="es-MX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475" y="2396826"/>
            <a:ext cx="2533650" cy="1809750"/>
          </a:xfrm>
          <a:prstGeom prst="rect">
            <a:avLst/>
          </a:prstGeom>
        </p:spPr>
      </p:pic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518378"/>
              </p:ext>
            </p:extLst>
          </p:nvPr>
        </p:nvGraphicFramePr>
        <p:xfrm>
          <a:off x="8813797" y="4649046"/>
          <a:ext cx="2489202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1"/>
                <a:gridCol w="1244601"/>
              </a:tblGrid>
              <a:tr h="270651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Ingrediente (x)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Costo (y)</a:t>
                      </a:r>
                      <a:endParaRPr lang="es-MX" sz="1400" dirty="0"/>
                    </a:p>
                  </a:txBody>
                  <a:tcPr/>
                </a:tc>
              </a:tr>
              <a:tr h="270651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5</a:t>
                      </a:r>
                      <a:endParaRPr lang="es-MX" sz="1400" dirty="0"/>
                    </a:p>
                  </a:txBody>
                  <a:tcPr/>
                </a:tc>
              </a:tr>
              <a:tr h="270651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7</a:t>
                      </a:r>
                      <a:endParaRPr lang="es-MX" sz="1400" dirty="0"/>
                    </a:p>
                  </a:txBody>
                  <a:tcPr/>
                </a:tc>
              </a:tr>
              <a:tr h="270651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</a:tr>
              <a:tr h="270651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11</a:t>
                      </a:r>
                      <a:endParaRPr lang="es-MX" sz="1400" dirty="0"/>
                    </a:p>
                  </a:txBody>
                  <a:tcPr/>
                </a:tc>
              </a:tr>
              <a:tr h="270651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1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FUNCIÓN INVERSA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r>
                  <a:rPr lang="es-MX" sz="3600" dirty="0" smtClean="0"/>
                  <a:t>La inversa de una función uno a uno </a:t>
                </a:r>
                <a14:m>
                  <m:oMath xmlns:m="http://schemas.openxmlformats.org/officeDocument/2006/math">
                    <m:r>
                      <a:rPr lang="es-MX" sz="36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s-MX" sz="3600" dirty="0" smtClean="0"/>
                  <a:t>es la función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3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sz="3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s-MX" sz="3600" dirty="0" smtClean="0"/>
                  <a:t> (que se lee “inversa de </a:t>
                </a:r>
                <a14:m>
                  <m:oMath xmlns:m="http://schemas.openxmlformats.org/officeDocument/2006/math">
                    <m:r>
                      <a:rPr lang="es-MX" sz="360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s-MX" sz="36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s-MX" sz="36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s-MX" sz="3600" dirty="0" smtClean="0"/>
                  <a:t> donde los pares ordenados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36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sz="3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s-MX" sz="3600" dirty="0" smtClean="0"/>
                  <a:t> se obtienen al intercambiar las coordenadas en cada par ordenado de </a:t>
                </a:r>
                <a14:m>
                  <m:oMath xmlns:m="http://schemas.openxmlformats.org/officeDocument/2006/math">
                    <m:r>
                      <a:rPr lang="es-MX" sz="36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s-MX" sz="3600" dirty="0" smtClean="0"/>
                  <a:t>.</a:t>
                </a:r>
                <a:endParaRPr lang="es-MX" sz="3600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18" t="-2198" r="-219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121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FUNCIÓN INVERSA</a:t>
            </a:r>
            <a:endParaRPr lang="es-MX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061256"/>
              </p:ext>
            </p:extLst>
          </p:nvPr>
        </p:nvGraphicFramePr>
        <p:xfrm>
          <a:off x="1438102" y="1634066"/>
          <a:ext cx="294339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699"/>
                <a:gridCol w="14716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Costo (x)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Ingrediente (y)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5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7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4</a:t>
                      </a:r>
                      <a:endParaRPr lang="es-MX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239239"/>
              </p:ext>
            </p:extLst>
          </p:nvPr>
        </p:nvGraphicFramePr>
        <p:xfrm>
          <a:off x="5575295" y="3836246"/>
          <a:ext cx="3263904" cy="2348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952"/>
                <a:gridCol w="1631952"/>
              </a:tblGrid>
              <a:tr h="59592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Ingrediente (x)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Costo (y)</a:t>
                      </a:r>
                      <a:endParaRPr lang="es-MX" sz="1400" dirty="0"/>
                    </a:p>
                  </a:txBody>
                  <a:tcPr/>
                </a:tc>
              </a:tr>
              <a:tr h="350545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5</a:t>
                      </a:r>
                      <a:endParaRPr lang="es-MX" sz="1400" dirty="0"/>
                    </a:p>
                  </a:txBody>
                  <a:tcPr/>
                </a:tc>
              </a:tr>
              <a:tr h="350545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7</a:t>
                      </a:r>
                      <a:endParaRPr lang="es-MX" sz="1400" dirty="0"/>
                    </a:p>
                  </a:txBody>
                  <a:tcPr/>
                </a:tc>
              </a:tr>
              <a:tr h="350545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</a:tr>
              <a:tr h="350545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11</a:t>
                      </a:r>
                      <a:endParaRPr lang="es-MX" sz="1400" dirty="0"/>
                    </a:p>
                  </a:txBody>
                  <a:tcPr/>
                </a:tc>
              </a:tr>
              <a:tr h="350545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768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s-MX" dirty="0" smtClean="0"/>
                  <a:t>DOMINIO Y RANGO DE </a:t>
                </a: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128" t="-645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920135" y="1669284"/>
                <a:ext cx="8111066" cy="3880773"/>
              </a:xfrm>
            </p:spPr>
            <p:txBody>
              <a:bodyPr/>
              <a:lstStyle/>
              <a:p>
                <a:endParaRPr lang="es-MX" dirty="0" smtClean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s-MX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3600" b="0" i="1" smtClean="0">
                            <a:latin typeface="Cambria Math" panose="02040503050406030204" pitchFamily="18" charset="0"/>
                          </a:rPr>
                          <m:t>𝐷𝑜𝑚𝑖𝑛𝑖𝑜</m:t>
                        </m:r>
                        <m:r>
                          <a:rPr lang="es-MX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3600" b="0" i="1" smtClean="0"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es-MX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3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sz="3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s-MX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3600" b="0" i="1" smtClean="0">
                        <a:latin typeface="Cambria Math" panose="02040503050406030204" pitchFamily="18" charset="0"/>
                      </a:rPr>
                      <m:t>𝑟𝑎𝑛𝑔𝑜</m:t>
                    </m:r>
                    <m:r>
                      <a:rPr lang="es-MX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36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es-MX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36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s-MX" sz="3600" dirty="0" smtClean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s-MX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3600" b="0" i="1" smtClean="0">
                            <a:latin typeface="Cambria Math" panose="02040503050406030204" pitchFamily="18" charset="0"/>
                          </a:rPr>
                          <m:t>𝑅𝑎𝑛𝑔𝑜</m:t>
                        </m:r>
                        <m:r>
                          <a:rPr lang="es-MX" sz="3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3600" i="1"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es-MX" sz="3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36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sz="3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s-MX" sz="3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3600" b="0" i="1" smtClean="0">
                        <a:latin typeface="Cambria Math" panose="02040503050406030204" pitchFamily="18" charset="0"/>
                      </a:rPr>
                      <m:t>𝑑𝑜𝑚𝑖𝑛𝑖𝑜</m:t>
                    </m:r>
                    <m:r>
                      <a:rPr lang="es-MX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3600" i="1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es-MX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36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s-MX" sz="3600" dirty="0"/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0135" y="1669284"/>
                <a:ext cx="8111066" cy="3880773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812" y="3361412"/>
            <a:ext cx="2122488" cy="324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25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292</TotalTime>
  <Words>737</Words>
  <Application>Microsoft Office PowerPoint</Application>
  <PresentationFormat>Panorámica</PresentationFormat>
  <Paragraphs>164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Cambria Math</vt:lpstr>
      <vt:lpstr>Trebuchet MS</vt:lpstr>
      <vt:lpstr>Wingdings 3</vt:lpstr>
      <vt:lpstr>Faceta</vt:lpstr>
      <vt:lpstr>FUNCIÓN INVERSA</vt:lpstr>
      <vt:lpstr>OBJETIVOS</vt:lpstr>
      <vt:lpstr>FUNCIÓN UNO A UNO E INVERTIBLE</vt:lpstr>
      <vt:lpstr>FUNCIÓN UNO A UNO E INVERTIBLE</vt:lpstr>
      <vt:lpstr>FUNCIÓN UNO A UNO</vt:lpstr>
      <vt:lpstr>FUNCIÓN INVERSA</vt:lpstr>
      <vt:lpstr>FUNCIÓN INVERSA</vt:lpstr>
      <vt:lpstr>FUNCIÓN INVERSA</vt:lpstr>
      <vt:lpstr>DOMINIO Y RANGO DE f y f^(-1)</vt:lpstr>
      <vt:lpstr>¿COMO CONSEGUIR LA FUNCIÓN INVERSA DE UNA FUNCIÓN?</vt:lpstr>
      <vt:lpstr>¿COMO CONSEGUIR LA FUNCIÓN INVERSA DE UNA FUNCIÓN?</vt:lpstr>
      <vt:lpstr>Presentación de PowerPoint</vt:lpstr>
      <vt:lpstr>¡Tú puedes!</vt:lpstr>
      <vt:lpstr>GRÁFICAS DE FUNCIÓN INVERSA</vt:lpstr>
      <vt:lpstr>GRÁFICA DE UNA FUNCIÓN INVERSA</vt:lpstr>
      <vt:lpstr>ACTIVIDAD:</vt:lpstr>
    </vt:vector>
  </TitlesOfParts>
  <Company>ITESM-PE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FUNCIÓN INVERSA</dc:title>
  <dc:creator>Caribay Godoy Rangel</dc:creator>
  <cp:lastModifiedBy>Caribay Godoy Rangel</cp:lastModifiedBy>
  <cp:revision>17</cp:revision>
  <dcterms:created xsi:type="dcterms:W3CDTF">2014-01-09T21:07:52Z</dcterms:created>
  <dcterms:modified xsi:type="dcterms:W3CDTF">2014-01-15T17:45:23Z</dcterms:modified>
</cp:coreProperties>
</file>